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7"/>
    <p:sldMasterId id="2147483667" r:id="rId8"/>
  </p:sldMasterIdLst>
  <p:notesMasterIdLst>
    <p:notesMasterId r:id="rId34"/>
  </p:notesMasterIdLst>
  <p:sldIdLst>
    <p:sldId id="1193" r:id="rId9"/>
    <p:sldId id="1268" r:id="rId10"/>
    <p:sldId id="1261" r:id="rId11"/>
    <p:sldId id="1269" r:id="rId12"/>
    <p:sldId id="1264" r:id="rId13"/>
    <p:sldId id="1254" r:id="rId14"/>
    <p:sldId id="1277" r:id="rId15"/>
    <p:sldId id="1265" r:id="rId16"/>
    <p:sldId id="1252" r:id="rId17"/>
    <p:sldId id="1266" r:id="rId18"/>
    <p:sldId id="1253" r:id="rId19"/>
    <p:sldId id="1255" r:id="rId20"/>
    <p:sldId id="1267" r:id="rId21"/>
    <p:sldId id="1256" r:id="rId22"/>
    <p:sldId id="1270" r:id="rId23"/>
    <p:sldId id="1259" r:id="rId24"/>
    <p:sldId id="1276" r:id="rId25"/>
    <p:sldId id="1275" r:id="rId26"/>
    <p:sldId id="1260" r:id="rId27"/>
    <p:sldId id="1237" r:id="rId28"/>
    <p:sldId id="1271" r:id="rId29"/>
    <p:sldId id="1262" r:id="rId30"/>
    <p:sldId id="1216" r:id="rId31"/>
    <p:sldId id="1279" r:id="rId32"/>
    <p:sldId id="1282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A Briffa (DELWP)" initials="MAB(" lastIdx="12" clrIdx="0">
    <p:extLst>
      <p:ext uri="{19B8F6BF-5375-455C-9EA6-DF929625EA0E}">
        <p15:presenceInfo xmlns:p15="http://schemas.microsoft.com/office/powerpoint/2012/main" userId="S::Mark.Briffa@delwp.vic.gov.au::5b967f7d-edb2-4506-81c8-b1187b34b4b8" providerId="AD"/>
      </p:ext>
    </p:extLst>
  </p:cmAuthor>
  <p:cmAuthor id="2" name="Hamed Olfat (DELWP)" initials="HO(" lastIdx="8" clrIdx="1">
    <p:extLst>
      <p:ext uri="{19B8F6BF-5375-455C-9EA6-DF929625EA0E}">
        <p15:presenceInfo xmlns:p15="http://schemas.microsoft.com/office/powerpoint/2012/main" userId="S::hamed.olfat@delwp.vic.gov.au::b0e55529-f6f9-414e-a04b-afb6bf09d020" providerId="AD"/>
      </p:ext>
    </p:extLst>
  </p:cmAuthor>
  <p:cmAuthor id="3" name="Susannah Maley (DELWP)" initials="SM(" lastIdx="4" clrIdx="2">
    <p:extLst>
      <p:ext uri="{19B8F6BF-5375-455C-9EA6-DF929625EA0E}">
        <p15:presenceInfo xmlns:p15="http://schemas.microsoft.com/office/powerpoint/2012/main" userId="S::Susannah.Maley@delwp.vic.gov.au::b6233e51-1ad1-45c6-865d-66e641a862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CD7"/>
    <a:srgbClr val="00A9E2"/>
    <a:srgbClr val="80C8EC"/>
    <a:srgbClr val="BBE0E3"/>
    <a:srgbClr val="FFFF00"/>
    <a:srgbClr val="2F528F"/>
    <a:srgbClr val="B09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1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-9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e J Dillon-Thomas (DELWP)" userId="c41f1889-7404-4d13-9144-ef753e29e7e6" providerId="ADAL" clId="{4DD995A9-2816-4AA5-ACBB-8C51E93B8EAA}"/>
    <pc:docChg chg="modSld">
      <pc:chgData name="Leanne J Dillon-Thomas (DELWP)" userId="c41f1889-7404-4d13-9144-ef753e29e7e6" providerId="ADAL" clId="{4DD995A9-2816-4AA5-ACBB-8C51E93B8EAA}" dt="2021-02-26T03:32:50.666" v="19" actId="6549"/>
      <pc:docMkLst>
        <pc:docMk/>
      </pc:docMkLst>
      <pc:sldChg chg="modNotesTx">
        <pc:chgData name="Leanne J Dillon-Thomas (DELWP)" userId="c41f1889-7404-4d13-9144-ef753e29e7e6" providerId="ADAL" clId="{4DD995A9-2816-4AA5-ACBB-8C51E93B8EAA}" dt="2021-02-26T03:32:41.974" v="18" actId="6549"/>
        <pc:sldMkLst>
          <pc:docMk/>
          <pc:sldMk cId="2647548650" sldId="1216"/>
        </pc:sldMkLst>
      </pc:sldChg>
      <pc:sldChg chg="modNotesTx">
        <pc:chgData name="Leanne J Dillon-Thomas (DELWP)" userId="c41f1889-7404-4d13-9144-ef753e29e7e6" providerId="ADAL" clId="{4DD995A9-2816-4AA5-ACBB-8C51E93B8EAA}" dt="2021-02-26T03:32:29.150" v="16" actId="6549"/>
        <pc:sldMkLst>
          <pc:docMk/>
          <pc:sldMk cId="143542544" sldId="1237"/>
        </pc:sldMkLst>
      </pc:sldChg>
      <pc:sldChg chg="modNotesTx">
        <pc:chgData name="Leanne J Dillon-Thomas (DELWP)" userId="c41f1889-7404-4d13-9144-ef753e29e7e6" providerId="ADAL" clId="{4DD995A9-2816-4AA5-ACBB-8C51E93B8EAA}" dt="2021-02-26T03:31:36.216" v="7" actId="6549"/>
        <pc:sldMkLst>
          <pc:docMk/>
          <pc:sldMk cId="2612352605" sldId="1252"/>
        </pc:sldMkLst>
      </pc:sldChg>
      <pc:sldChg chg="modNotesTx">
        <pc:chgData name="Leanne J Dillon-Thomas (DELWP)" userId="c41f1889-7404-4d13-9144-ef753e29e7e6" providerId="ADAL" clId="{4DD995A9-2816-4AA5-ACBB-8C51E93B8EAA}" dt="2021-02-26T03:31:19.122" v="4" actId="20577"/>
        <pc:sldMkLst>
          <pc:docMk/>
          <pc:sldMk cId="436874231" sldId="1254"/>
        </pc:sldMkLst>
      </pc:sldChg>
      <pc:sldChg chg="modNotesTx">
        <pc:chgData name="Leanne J Dillon-Thomas (DELWP)" userId="c41f1889-7404-4d13-9144-ef753e29e7e6" providerId="ADAL" clId="{4DD995A9-2816-4AA5-ACBB-8C51E93B8EAA}" dt="2021-02-26T03:31:48.911" v="9" actId="6549"/>
        <pc:sldMkLst>
          <pc:docMk/>
          <pc:sldMk cId="1261265862" sldId="1255"/>
        </pc:sldMkLst>
      </pc:sldChg>
      <pc:sldChg chg="modNotesTx">
        <pc:chgData name="Leanne J Dillon-Thomas (DELWP)" userId="c41f1889-7404-4d13-9144-ef753e29e7e6" providerId="ADAL" clId="{4DD995A9-2816-4AA5-ACBB-8C51E93B8EAA}" dt="2021-02-26T03:32:09.421" v="12" actId="6549"/>
        <pc:sldMkLst>
          <pc:docMk/>
          <pc:sldMk cId="2817697168" sldId="1259"/>
        </pc:sldMkLst>
      </pc:sldChg>
      <pc:sldChg chg="modNotesTx">
        <pc:chgData name="Leanne J Dillon-Thomas (DELWP)" userId="c41f1889-7404-4d13-9144-ef753e29e7e6" providerId="ADAL" clId="{4DD995A9-2816-4AA5-ACBB-8C51E93B8EAA}" dt="2021-02-26T03:32:25.324" v="15" actId="6549"/>
        <pc:sldMkLst>
          <pc:docMk/>
          <pc:sldMk cId="3312028604" sldId="1260"/>
        </pc:sldMkLst>
      </pc:sldChg>
      <pc:sldChg chg="modNotesTx">
        <pc:chgData name="Leanne J Dillon-Thomas (DELWP)" userId="c41f1889-7404-4d13-9144-ef753e29e7e6" providerId="ADAL" clId="{4DD995A9-2816-4AA5-ACBB-8C51E93B8EAA}" dt="2021-02-26T03:31:00.185" v="2" actId="6549"/>
        <pc:sldMkLst>
          <pc:docMk/>
          <pc:sldMk cId="469866600" sldId="1264"/>
        </pc:sldMkLst>
      </pc:sldChg>
      <pc:sldChg chg="modNotesTx">
        <pc:chgData name="Leanne J Dillon-Thomas (DELWP)" userId="c41f1889-7404-4d13-9144-ef753e29e7e6" providerId="ADAL" clId="{4DD995A9-2816-4AA5-ACBB-8C51E93B8EAA}" dt="2021-02-26T03:31:31.153" v="6" actId="6549"/>
        <pc:sldMkLst>
          <pc:docMk/>
          <pc:sldMk cId="2704927346" sldId="1265"/>
        </pc:sldMkLst>
      </pc:sldChg>
      <pc:sldChg chg="modNotesTx">
        <pc:chgData name="Leanne J Dillon-Thomas (DELWP)" userId="c41f1889-7404-4d13-9144-ef753e29e7e6" providerId="ADAL" clId="{4DD995A9-2816-4AA5-ACBB-8C51E93B8EAA}" dt="2021-02-26T03:31:40.671" v="8" actId="6549"/>
        <pc:sldMkLst>
          <pc:docMk/>
          <pc:sldMk cId="1848536858" sldId="1266"/>
        </pc:sldMkLst>
      </pc:sldChg>
      <pc:sldChg chg="modNotesTx">
        <pc:chgData name="Leanne J Dillon-Thomas (DELWP)" userId="c41f1889-7404-4d13-9144-ef753e29e7e6" providerId="ADAL" clId="{4DD995A9-2816-4AA5-ACBB-8C51E93B8EAA}" dt="2021-02-26T03:31:55.601" v="10" actId="6549"/>
        <pc:sldMkLst>
          <pc:docMk/>
          <pc:sldMk cId="1670044441" sldId="1267"/>
        </pc:sldMkLst>
      </pc:sldChg>
      <pc:sldChg chg="modNotesTx">
        <pc:chgData name="Leanne J Dillon-Thomas (DELWP)" userId="c41f1889-7404-4d13-9144-ef753e29e7e6" providerId="ADAL" clId="{4DD995A9-2816-4AA5-ACBB-8C51E93B8EAA}" dt="2021-02-26T03:30:07.815" v="0" actId="6549"/>
        <pc:sldMkLst>
          <pc:docMk/>
          <pc:sldMk cId="121462420" sldId="1268"/>
        </pc:sldMkLst>
      </pc:sldChg>
      <pc:sldChg chg="modNotesTx">
        <pc:chgData name="Leanne J Dillon-Thomas (DELWP)" userId="c41f1889-7404-4d13-9144-ef753e29e7e6" providerId="ADAL" clId="{4DD995A9-2816-4AA5-ACBB-8C51E93B8EAA}" dt="2021-02-26T03:30:15.568" v="1" actId="6549"/>
        <pc:sldMkLst>
          <pc:docMk/>
          <pc:sldMk cId="350517638" sldId="1269"/>
        </pc:sldMkLst>
      </pc:sldChg>
      <pc:sldChg chg="modNotesTx">
        <pc:chgData name="Leanne J Dillon-Thomas (DELWP)" userId="c41f1889-7404-4d13-9144-ef753e29e7e6" providerId="ADAL" clId="{4DD995A9-2816-4AA5-ACBB-8C51E93B8EAA}" dt="2021-02-26T03:32:04.078" v="11" actId="6549"/>
        <pc:sldMkLst>
          <pc:docMk/>
          <pc:sldMk cId="314946757" sldId="1270"/>
        </pc:sldMkLst>
      </pc:sldChg>
      <pc:sldChg chg="modNotesTx">
        <pc:chgData name="Leanne J Dillon-Thomas (DELWP)" userId="c41f1889-7404-4d13-9144-ef753e29e7e6" providerId="ADAL" clId="{4DD995A9-2816-4AA5-ACBB-8C51E93B8EAA}" dt="2021-02-26T03:32:33.861" v="17" actId="6549"/>
        <pc:sldMkLst>
          <pc:docMk/>
          <pc:sldMk cId="4056135880" sldId="1271"/>
        </pc:sldMkLst>
      </pc:sldChg>
      <pc:sldChg chg="modNotesTx">
        <pc:chgData name="Leanne J Dillon-Thomas (DELWP)" userId="c41f1889-7404-4d13-9144-ef753e29e7e6" providerId="ADAL" clId="{4DD995A9-2816-4AA5-ACBB-8C51E93B8EAA}" dt="2021-02-26T03:32:20.521" v="14" actId="6549"/>
        <pc:sldMkLst>
          <pc:docMk/>
          <pc:sldMk cId="2240690064" sldId="1275"/>
        </pc:sldMkLst>
      </pc:sldChg>
      <pc:sldChg chg="modNotesTx">
        <pc:chgData name="Leanne J Dillon-Thomas (DELWP)" userId="c41f1889-7404-4d13-9144-ef753e29e7e6" providerId="ADAL" clId="{4DD995A9-2816-4AA5-ACBB-8C51E93B8EAA}" dt="2021-02-26T03:32:16.428" v="13" actId="6549"/>
        <pc:sldMkLst>
          <pc:docMk/>
          <pc:sldMk cId="2327853026" sldId="1276"/>
        </pc:sldMkLst>
      </pc:sldChg>
      <pc:sldChg chg="modNotesTx">
        <pc:chgData name="Leanne J Dillon-Thomas (DELWP)" userId="c41f1889-7404-4d13-9144-ef753e29e7e6" providerId="ADAL" clId="{4DD995A9-2816-4AA5-ACBB-8C51E93B8EAA}" dt="2021-02-26T03:31:24.840" v="5" actId="6549"/>
        <pc:sldMkLst>
          <pc:docMk/>
          <pc:sldMk cId="3840603341" sldId="1277"/>
        </pc:sldMkLst>
      </pc:sldChg>
      <pc:sldChg chg="modNotesTx">
        <pc:chgData name="Leanne J Dillon-Thomas (DELWP)" userId="c41f1889-7404-4d13-9144-ef753e29e7e6" providerId="ADAL" clId="{4DD995A9-2816-4AA5-ACBB-8C51E93B8EAA}" dt="2021-02-26T03:32:50.666" v="19" actId="6549"/>
        <pc:sldMkLst>
          <pc:docMk/>
          <pc:sldMk cId="3580724376" sldId="1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4BD99-E6D2-4012-B65D-5325372CD30A}" type="datetimeFigureOut">
              <a:rPr lang="en-AU" smtClean="0"/>
              <a:t>26/02/2021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D5ED2-E8E4-4517-9980-D1E4145BB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74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4E9312-0BD8-4C32-B5EA-2050B0835B57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62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16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335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209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262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561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930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771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425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3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255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432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655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737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7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29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278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53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19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90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04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D5ED2-E8E4-4517-9980-D1E4145BB0D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09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4"/>
            <a:ext cx="121920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7440085" y="6096001"/>
            <a:ext cx="43201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AU" sz="1800"/>
          </a:p>
        </p:txBody>
      </p:sp>
      <p:pic>
        <p:nvPicPr>
          <p:cNvPr id="6" name="Picture 24" descr="all3inioneSPEA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2192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9133" y="765176"/>
            <a:ext cx="9787467" cy="900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9133" y="1676400"/>
            <a:ext cx="9787467" cy="7445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2082FF-C1E0-46D0-A051-F9132BF4A8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486" y="6010579"/>
            <a:ext cx="1834905" cy="5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3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E374-8C27-4E6A-81C9-1A645B2E06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57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49275"/>
            <a:ext cx="2743200" cy="5576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5"/>
            <a:ext cx="8026400" cy="5576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86D5-42D6-4C64-A392-D4C0A130F4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65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80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440085" y="6096000"/>
            <a:ext cx="4751916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AU" sz="180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4"/>
            <a:ext cx="1219200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2784" y="1916833"/>
            <a:ext cx="10465824" cy="90011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2784" y="2828057"/>
            <a:ext cx="9793816" cy="744538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04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80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76"/>
            <a:ext cx="12192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02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5189"/>
            <a:ext cx="5384800" cy="3990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5189"/>
            <a:ext cx="5384800" cy="3990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6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AC40-49CB-455A-B49F-EC9A5169C8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66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60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84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67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3EDA-8989-4D7C-A255-2DACD223A9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2318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658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072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49275"/>
            <a:ext cx="2743200" cy="5576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5"/>
            <a:ext cx="8026400" cy="5576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013D-3895-49C1-B64E-61E176DC00B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85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53848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1"/>
            <a:ext cx="53848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8C735-992B-4E3F-988F-018252907E9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98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E5A6-E102-4109-BD4F-60715486CE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3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47A8-6D9A-4ACB-84E9-508F82872A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11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3B6E-9935-41FA-BB5B-BE7A46503C7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40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38B70-CC13-40DC-BFC0-297EB9A241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29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26022-39C3-48E7-8ACC-176E550A71E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07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49276"/>
            <a:ext cx="109728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1"/>
            <a:ext cx="109728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2C0B0F9-2923-4F1C-831D-4049045B76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2" name="MSIPCMContentMarking" descr="{&quot;HashCode&quot;:-1264680268,&quot;Placement&quot;:&quot;Footer&quot;,&quot;Top&quot;:516.65155,&quot;Left&quot;:446.046448,&quot;SlideWidth&quot;:960,&quot;SlideHeight&quot;:540}">
            <a:extLst>
              <a:ext uri="{FF2B5EF4-FFF2-40B4-BE49-F238E27FC236}">
                <a16:creationId xmlns:a16="http://schemas.microsoft.com/office/drawing/2014/main" id="{49F7176E-56D1-4823-A08E-1F88335EAEDC}"/>
              </a:ext>
            </a:extLst>
          </p:cNvPr>
          <p:cNvSpPr txBox="1"/>
          <p:nvPr userDrawn="1"/>
        </p:nvSpPr>
        <p:spPr>
          <a:xfrm>
            <a:off x="5664790" y="6561475"/>
            <a:ext cx="8624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70930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49276"/>
            <a:ext cx="109728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5189"/>
            <a:ext cx="109728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56FAC6A-68F8-4AC0-9833-CEE0F2B676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2" name="MSIPCMContentMarking" descr="{&quot;HashCode&quot;:-1264680268,&quot;Placement&quot;:&quot;Footer&quot;,&quot;Top&quot;:516.65155,&quot;Left&quot;:446.046448,&quot;SlideWidth&quot;:960,&quot;SlideHeight&quot;:540}">
            <a:extLst>
              <a:ext uri="{FF2B5EF4-FFF2-40B4-BE49-F238E27FC236}">
                <a16:creationId xmlns:a16="http://schemas.microsoft.com/office/drawing/2014/main" id="{0B9C2056-D98A-4486-A8BA-AB81DE649A75}"/>
              </a:ext>
            </a:extLst>
          </p:cNvPr>
          <p:cNvSpPr txBox="1"/>
          <p:nvPr userDrawn="1"/>
        </p:nvSpPr>
        <p:spPr>
          <a:xfrm>
            <a:off x="5664790" y="6561475"/>
            <a:ext cx="8624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499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7DA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1uh2vul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734723" y="1030957"/>
            <a:ext cx="8636696" cy="757238"/>
          </a:xfrm>
        </p:spPr>
        <p:txBody>
          <a:bodyPr/>
          <a:lstStyle/>
          <a:p>
            <a:pPr eaLnBrk="1" hangingPunct="1"/>
            <a:r>
              <a:rPr lang="en-AU" altLang="en-US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ePlan Webinar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0FF6C-26BD-496D-B918-998508F337D6}"/>
              </a:ext>
            </a:extLst>
          </p:cNvPr>
          <p:cNvSpPr txBox="1">
            <a:spLocks/>
          </p:cNvSpPr>
          <p:nvPr/>
        </p:nvSpPr>
        <p:spPr bwMode="auto">
          <a:xfrm>
            <a:off x="734722" y="5561556"/>
            <a:ext cx="8636697" cy="12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DA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DA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DA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DA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DA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DA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DA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DAD"/>
                </a:solidFill>
                <a:latin typeface="Arial" charset="0"/>
              </a:defRPr>
            </a:lvl9pPr>
          </a:lstStyle>
          <a:p>
            <a:r>
              <a:rPr lang="en-US" altLang="en-US" sz="2000" kern="0">
                <a:solidFill>
                  <a:srgbClr val="404040"/>
                </a:solidFill>
                <a:latin typeface="Arial"/>
              </a:rPr>
              <a:t>February 2021</a:t>
            </a:r>
            <a:br>
              <a:rPr lang="en-US" altLang="en-US" sz="2000" kern="0">
                <a:solidFill>
                  <a:srgbClr val="404040"/>
                </a:solidFill>
                <a:latin typeface="Arial"/>
              </a:rPr>
            </a:br>
            <a:r>
              <a:rPr lang="en-US" altLang="en-US" sz="2000" kern="0">
                <a:solidFill>
                  <a:srgbClr val="404040"/>
                </a:solidFill>
                <a:latin typeface="Arial"/>
              </a:rPr>
              <a:t>Presenters:  Susannah Maley and Dr Hamed Olfat</a:t>
            </a:r>
            <a:endParaRPr lang="en-US" altLang="en-US" sz="2000" kern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Images of Applicant Contact, council, referral authority and conveyancing staff">
            <a:extLst>
              <a:ext uri="{FF2B5EF4-FFF2-40B4-BE49-F238E27FC236}">
                <a16:creationId xmlns:a16="http://schemas.microsoft.com/office/drawing/2014/main" id="{05D59D77-5FC8-4A8E-B8E3-225B0206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104"/>
            <a:ext cx="121920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8FD-321E-4149-9489-0B50D7E0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CAD-VR02 – Geometrical Feature Existence in Standard CAD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227A5-3429-4138-B01F-881CDC0A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5189"/>
            <a:ext cx="10767934" cy="3990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Validator will check to ensure that the standard CAD layers are being used.  An error will be returned:</a:t>
            </a:r>
            <a:br>
              <a:rPr lang="en-US"/>
            </a:br>
            <a:endParaRPr lang="en-US"/>
          </a:p>
          <a:p>
            <a:r>
              <a:rPr lang="en-US"/>
              <a:t>If there are no geometrical standard CAD layers in this file </a:t>
            </a:r>
            <a:r>
              <a:rPr lang="en-US" sz="1800"/>
              <a:t>(VR02-01) </a:t>
            </a:r>
            <a:r>
              <a:rPr lang="en-US"/>
              <a:t>or </a:t>
            </a:r>
            <a:br>
              <a:rPr lang="en-US"/>
            </a:br>
            <a:endParaRPr lang="en-US"/>
          </a:p>
          <a:p>
            <a:r>
              <a:rPr lang="en-US"/>
              <a:t>If there are no feature(s) found in at least one of the standard geometrical CAD layers </a:t>
            </a:r>
            <a:r>
              <a:rPr lang="en-US" sz="1800"/>
              <a:t>(VR02-02)</a:t>
            </a:r>
          </a:p>
          <a:p>
            <a:endParaRPr lang="en-US" sz="2400"/>
          </a:p>
          <a:p>
            <a:pPr>
              <a:buFontTx/>
              <a:buChar char="-"/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184853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8FD-321E-4149-9489-0B50D7E0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CAD-VR02 – Geometrical Feature Existence in Standard CAD Layers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95BC09-ABC8-47C6-B55E-B757DC6A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 descr="Image of CAD workspace">
            <a:extLst>
              <a:ext uri="{FF2B5EF4-FFF2-40B4-BE49-F238E27FC236}">
                <a16:creationId xmlns:a16="http://schemas.microsoft.com/office/drawing/2014/main" id="{A315345E-88C3-4B72-AEAA-16F3F6726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2" y="2005876"/>
            <a:ext cx="7390150" cy="4706911"/>
          </a:xfrm>
          <a:prstGeom prst="rect">
            <a:avLst/>
          </a:prstGeom>
        </p:spPr>
      </p:pic>
      <p:pic>
        <p:nvPicPr>
          <p:cNvPr id="2050" name="Picture 2" descr="Image of validation error">
            <a:extLst>
              <a:ext uri="{FF2B5EF4-FFF2-40B4-BE49-F238E27FC236}">
                <a16:creationId xmlns:a16="http://schemas.microsoft.com/office/drawing/2014/main" id="{39FBBADA-2F83-49C1-9A0C-19B7B10A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63" y="2485650"/>
            <a:ext cx="6448425" cy="3933825"/>
          </a:xfrm>
          <a:prstGeom prst="rect">
            <a:avLst/>
          </a:prstGeom>
          <a:ln w="38100">
            <a:solidFill>
              <a:srgbClr val="219C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4344-6F59-41FD-B270-292064C1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CAD-VR03 – Expected Feature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4B08-A0AD-45B2-AFB3-48E86860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6289"/>
            <a:ext cx="11214100" cy="3990975"/>
          </a:xfrm>
        </p:spPr>
        <p:txBody>
          <a:bodyPr/>
          <a:lstStyle/>
          <a:p>
            <a:r>
              <a:rPr lang="en-US"/>
              <a:t>The Validator will check to ensure that the layers all have the expected feature types </a:t>
            </a:r>
            <a:r>
              <a:rPr lang="en-US" sz="1800"/>
              <a:t>(VR03-01) </a:t>
            </a:r>
            <a:br>
              <a:rPr lang="en-US"/>
            </a:br>
            <a:br>
              <a:rPr lang="en-US"/>
            </a:br>
            <a:r>
              <a:rPr lang="en-US"/>
              <a:t>For example:</a:t>
            </a:r>
            <a:br>
              <a:rPr lang="en-US"/>
            </a:br>
            <a:r>
              <a:rPr lang="en-US"/>
              <a:t>In accordance with the SCFF layer specifications, the ‘Common-Property-Created’ layer is checked to ensure that only polygon features are used</a:t>
            </a:r>
            <a:br>
              <a:rPr lang="en-US"/>
            </a:br>
            <a:br>
              <a:rPr lang="en-US"/>
            </a:br>
            <a:r>
              <a:rPr lang="en-US"/>
              <a:t>Text labels, lines and unclosed polylines are not permitted within this layer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26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6B0C1-21B8-4428-9B3D-9685122A8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83355"/>
            <a:ext cx="12192000" cy="295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Image of CAD workspace">
            <a:extLst>
              <a:ext uri="{FF2B5EF4-FFF2-40B4-BE49-F238E27FC236}">
                <a16:creationId xmlns:a16="http://schemas.microsoft.com/office/drawing/2014/main" id="{169D70F4-AA03-4B60-A1AC-BA3061BF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09" y="428"/>
            <a:ext cx="9352381" cy="6857143"/>
          </a:xfrm>
          <a:prstGeom prst="rect">
            <a:avLst/>
          </a:prstGeom>
        </p:spPr>
      </p:pic>
      <p:pic>
        <p:nvPicPr>
          <p:cNvPr id="7" name="Picture 6" descr="Validation error message ">
            <a:extLst>
              <a:ext uri="{FF2B5EF4-FFF2-40B4-BE49-F238E27FC236}">
                <a16:creationId xmlns:a16="http://schemas.microsoft.com/office/drawing/2014/main" id="{1065B2BA-BE22-43FA-956B-A71130519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131" y="4208860"/>
            <a:ext cx="8411737" cy="2099864"/>
          </a:xfrm>
          <a:prstGeom prst="rect">
            <a:avLst/>
          </a:prstGeom>
          <a:ln w="38100">
            <a:solidFill>
              <a:srgbClr val="219CD7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0640CB-29F0-48A9-ADE8-14EBD45B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08063"/>
            <a:ext cx="10972800" cy="10080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AU" dirty="0"/>
              <a:t>Text Labels Required</a:t>
            </a:r>
          </a:p>
        </p:txBody>
      </p:sp>
    </p:spTree>
    <p:extLst>
      <p:ext uri="{BB962C8B-B14F-4D97-AF65-F5344CB8AC3E}">
        <p14:creationId xmlns:p14="http://schemas.microsoft.com/office/powerpoint/2010/main" val="16700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8965-23EA-4075-A964-D81EB9AA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CAD-VR04 – Text Labels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1926-8B2C-465A-9748-AA4B6475E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 dirty="0"/>
              <a:t>A number of Text Label validations are in place to check that:</a:t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/>
              <a:t>Each closed parcel has only one corresponding identifier label in its relevant text layer </a:t>
            </a:r>
            <a:r>
              <a:rPr lang="en-AU" sz="1600" dirty="0"/>
              <a:t>(VR04-01 and 02)</a:t>
            </a:r>
          </a:p>
          <a:p>
            <a:endParaRPr lang="en-AU" sz="1000" dirty="0"/>
          </a:p>
          <a:p>
            <a:r>
              <a:rPr lang="en-AU" sz="2000" dirty="0"/>
              <a:t>Where Easements overlap, the overlapping part must have only one corresponding identifier label in its relevant text layer </a:t>
            </a:r>
            <a:r>
              <a:rPr lang="en-AU" sz="1600" dirty="0"/>
              <a:t>(VR04-03)</a:t>
            </a:r>
            <a:br>
              <a:rPr lang="en-AU" sz="2000" dirty="0"/>
            </a:br>
            <a:endParaRPr lang="en-AU" sz="1000" dirty="0"/>
          </a:p>
          <a:p>
            <a:r>
              <a:rPr lang="en-AU" sz="2000" dirty="0"/>
              <a:t>Where Crown Land Services overlap, the overlapping part must have only one corresponding identifier label in its relevant text layer </a:t>
            </a:r>
            <a:r>
              <a:rPr lang="en-AU" sz="1600" dirty="0"/>
              <a:t>(VR04-04)</a:t>
            </a:r>
            <a:br>
              <a:rPr lang="en-AU" sz="2000" dirty="0"/>
            </a:br>
            <a:endParaRPr lang="en-AU" sz="1000" dirty="0"/>
          </a:p>
          <a:p>
            <a:r>
              <a:rPr lang="en-AU" sz="2000" dirty="0"/>
              <a:t>The insertion point (lower left corner) of PM/PCM nine figure number text should be positioned exactly on the PM/PCM point coordinates </a:t>
            </a:r>
            <a:r>
              <a:rPr lang="en-AU" sz="1600" dirty="0"/>
              <a:t>(VR04-05)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2000" dirty="0"/>
              <a:t>All PM/PCM have only one corresponding label </a:t>
            </a:r>
            <a:r>
              <a:rPr lang="en-AU" sz="1600" dirty="0"/>
              <a:t>(VR04-06)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11040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52DAFD-AEE6-4105-AE1E-5533115B4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Image of CAD workspace">
            <a:extLst>
              <a:ext uri="{FF2B5EF4-FFF2-40B4-BE49-F238E27FC236}">
                <a16:creationId xmlns:a16="http://schemas.microsoft.com/office/drawing/2014/main" id="{69528A13-0B02-4040-BCB7-54E913587F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876" y="0"/>
            <a:ext cx="9696248" cy="6858000"/>
          </a:xfrm>
          <a:prstGeom prst="rect">
            <a:avLst/>
          </a:prstGeom>
        </p:spPr>
      </p:pic>
      <p:pic>
        <p:nvPicPr>
          <p:cNvPr id="8" name="Picture 7" descr="Validation error message">
            <a:extLst>
              <a:ext uri="{FF2B5EF4-FFF2-40B4-BE49-F238E27FC236}">
                <a16:creationId xmlns:a16="http://schemas.microsoft.com/office/drawing/2014/main" id="{3219532B-36AB-4564-A6D6-CFE89ED8AA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53" y="1024863"/>
            <a:ext cx="6376951" cy="2045618"/>
          </a:xfrm>
          <a:prstGeom prst="rect">
            <a:avLst/>
          </a:prstGeom>
          <a:ln w="38100">
            <a:solidFill>
              <a:srgbClr val="219CD7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13402-F35A-4007-BAD1-E200F9D3D0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08063"/>
            <a:ext cx="10972800" cy="10080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AU" dirty="0"/>
              <a:t>Validation Example</a:t>
            </a:r>
          </a:p>
        </p:txBody>
      </p:sp>
    </p:spTree>
    <p:extLst>
      <p:ext uri="{BB962C8B-B14F-4D97-AF65-F5344CB8AC3E}">
        <p14:creationId xmlns:p14="http://schemas.microsoft.com/office/powerpoint/2010/main" val="3149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1FC8-83AA-4E89-96F2-71763CBE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CAD-VR05 – Naming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00D89-B3A2-4B9E-9606-AE3B63753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/>
              <a:t>The final validation rule category checks that parcel</a:t>
            </a:r>
            <a:r>
              <a:rPr lang="en-US"/>
              <a:t> identifiers follow the expected naming convention </a:t>
            </a:r>
            <a:r>
              <a:rPr lang="en-US" sz="1800"/>
              <a:t>(VR05-01)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This validation rule applies to text layers 63 to 73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 naming conventions are all outlined in the ‘SCFF Defined CAD Layers’ document</a:t>
            </a:r>
            <a:endParaRPr lang="en-AU"/>
          </a:p>
          <a:p>
            <a:pPr marL="0" indent="0">
              <a:buNone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69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52DAFD-AEE6-4105-AE1E-5533115B4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Image of CAD workspace">
            <a:extLst>
              <a:ext uri="{FF2B5EF4-FFF2-40B4-BE49-F238E27FC236}">
                <a16:creationId xmlns:a16="http://schemas.microsoft.com/office/drawing/2014/main" id="{C569797C-2738-4966-B362-33BBFC763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63" y="0"/>
            <a:ext cx="10794473" cy="6858000"/>
          </a:xfrm>
          <a:prstGeom prst="rect">
            <a:avLst/>
          </a:prstGeom>
        </p:spPr>
      </p:pic>
      <p:pic>
        <p:nvPicPr>
          <p:cNvPr id="2050" name="Picture 2" descr="Validation error message">
            <a:extLst>
              <a:ext uri="{FF2B5EF4-FFF2-40B4-BE49-F238E27FC236}">
                <a16:creationId xmlns:a16="http://schemas.microsoft.com/office/drawing/2014/main" id="{10C781DA-0A40-417F-9DE0-500EEBE2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90725"/>
            <a:ext cx="6372225" cy="2038350"/>
          </a:xfrm>
          <a:prstGeom prst="rect">
            <a:avLst/>
          </a:prstGeom>
          <a:ln w="38100">
            <a:solidFill>
              <a:srgbClr val="219C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92AA3-96C2-45C9-B223-9A798B6A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08063"/>
            <a:ext cx="10972800" cy="10080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AU" dirty="0"/>
              <a:t>Example of Incorrect Naming Convention</a:t>
            </a:r>
          </a:p>
        </p:txBody>
      </p:sp>
    </p:spTree>
    <p:extLst>
      <p:ext uri="{BB962C8B-B14F-4D97-AF65-F5344CB8AC3E}">
        <p14:creationId xmlns:p14="http://schemas.microsoft.com/office/powerpoint/2010/main" val="2327853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52DAFD-AEE6-4105-AE1E-5533115B4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Image of SPEAR website page of the SCFF Defined Layers">
            <a:extLst>
              <a:ext uri="{FF2B5EF4-FFF2-40B4-BE49-F238E27FC236}">
                <a16:creationId xmlns:a16="http://schemas.microsoft.com/office/drawing/2014/main" id="{D4688A23-426B-4CE9-B759-07BB3811F9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03" y="285340"/>
            <a:ext cx="10323809" cy="51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EFEBB5-6556-4E52-BC71-3341DF062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92" y="1363791"/>
            <a:ext cx="9097108" cy="5494209"/>
          </a:xfrm>
          <a:prstGeom prst="rect">
            <a:avLst/>
          </a:prstGeom>
          <a:ln w="38100">
            <a:solidFill>
              <a:srgbClr val="219CD7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0DFEBC-B108-467F-B0F4-5FE3245138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08063"/>
            <a:ext cx="10972800" cy="10080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AU" dirty="0"/>
              <a:t>SCFF Defined CAD Layers document</a:t>
            </a:r>
          </a:p>
        </p:txBody>
      </p:sp>
    </p:spTree>
    <p:extLst>
      <p:ext uri="{BB962C8B-B14F-4D97-AF65-F5344CB8AC3E}">
        <p14:creationId xmlns:p14="http://schemas.microsoft.com/office/powerpoint/2010/main" val="22406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0CA1-C956-4B24-8D7B-E6176099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Validated DXF which is SCFF compliant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5125-F5A8-4E82-AE00-D7A1129D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AU"/>
            </a:br>
            <a:endParaRPr lang="en-AU"/>
          </a:p>
        </p:txBody>
      </p:sp>
      <p:pic>
        <p:nvPicPr>
          <p:cNvPr id="5" name="Picture 4" descr="Screen image of a successful validation report ">
            <a:extLst>
              <a:ext uri="{FF2B5EF4-FFF2-40B4-BE49-F238E27FC236}">
                <a16:creationId xmlns:a16="http://schemas.microsoft.com/office/drawing/2014/main" id="{867EF9D5-86C3-4FA7-9940-A7178E6C5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20" y="2135189"/>
            <a:ext cx="8616360" cy="45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2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4086-0C36-4E66-A675-F4CECA36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5439E-0951-4659-AB3E-20DFFBA3B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>
                <a:latin typeface="Verdana"/>
                <a:ea typeface="Verdana"/>
              </a:rPr>
              <a:t>Welcome to the second </a:t>
            </a:r>
            <a:r>
              <a:rPr lang="en-AU" err="1">
                <a:latin typeface="Verdana"/>
                <a:ea typeface="Verdana"/>
              </a:rPr>
              <a:t>ePlan</a:t>
            </a:r>
            <a:r>
              <a:rPr lang="en-AU">
                <a:latin typeface="Verdana"/>
                <a:ea typeface="Verdana"/>
              </a:rPr>
              <a:t> Webinar in our series to engage with industry on our recent development with the </a:t>
            </a:r>
            <a:r>
              <a:rPr lang="en-AU" b="1">
                <a:latin typeface="Verdana"/>
                <a:ea typeface="Verdana"/>
              </a:rPr>
              <a:t>Single CAD Format File (SCFF) </a:t>
            </a:r>
            <a:r>
              <a:rPr lang="en-AU">
                <a:latin typeface="Verdana"/>
                <a:ea typeface="Verdana"/>
              </a:rPr>
              <a:t>and the </a:t>
            </a:r>
            <a:r>
              <a:rPr lang="en-AU" b="1">
                <a:latin typeface="Verdana"/>
                <a:ea typeface="Verdana"/>
              </a:rPr>
              <a:t>CAD to </a:t>
            </a:r>
            <a:r>
              <a:rPr lang="en-AU" b="1" err="1">
                <a:latin typeface="Verdana"/>
                <a:ea typeface="Verdana"/>
              </a:rPr>
              <a:t>ePlan</a:t>
            </a:r>
            <a:r>
              <a:rPr lang="en-AU" b="1">
                <a:latin typeface="Verdana"/>
                <a:ea typeface="Verdana"/>
              </a:rPr>
              <a:t> Converter Tool</a:t>
            </a:r>
          </a:p>
          <a:p>
            <a:pPr marL="0" indent="0">
              <a:buNone/>
            </a:pPr>
            <a:endParaRPr lang="en-AU" sz="100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AU">
                <a:latin typeface="Verdana"/>
                <a:ea typeface="Verdana"/>
                <a:cs typeface="Verdana"/>
              </a:rPr>
              <a:t>Our first webinar in this series was held in November 2020. If you missed that session or would like to revisit the presentation, a recording is available from:</a:t>
            </a:r>
          </a:p>
          <a:p>
            <a:pPr marL="0" lvl="1" indent="-141605">
              <a:buNone/>
            </a:pPr>
            <a:endParaRPr lang="en-AU" sz="1000">
              <a:latin typeface="Verdana"/>
              <a:ea typeface="Verdana"/>
            </a:endParaRPr>
          </a:p>
          <a:p>
            <a:pPr marL="0" lvl="1" indent="-141605" algn="ctr">
              <a:buNone/>
            </a:pPr>
            <a:r>
              <a:rPr lang="en-AU" sz="2800">
                <a:solidFill>
                  <a:srgbClr val="219CD7"/>
                </a:solidFill>
              </a:rPr>
              <a:t>SPEAR &gt; </a:t>
            </a:r>
            <a:r>
              <a:rPr lang="en-AU" sz="2800" err="1">
                <a:solidFill>
                  <a:srgbClr val="219CD7"/>
                </a:solidFill>
              </a:rPr>
              <a:t>ePlan</a:t>
            </a:r>
            <a:r>
              <a:rPr lang="en-AU" sz="2800">
                <a:solidFill>
                  <a:srgbClr val="219CD7"/>
                </a:solidFill>
              </a:rPr>
              <a:t> &gt; News and Events &gt; Forums</a:t>
            </a:r>
          </a:p>
          <a:p>
            <a:pPr marL="0" lvl="1" indent="-141605">
              <a:buNone/>
            </a:pPr>
            <a:endParaRPr lang="en-AU" sz="22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146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0D2C-7A3E-40A0-B12A-F7E2785E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Supplying SCFF for PDF Plan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EA44-1F89-430E-AD90-05B00A71B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5189"/>
            <a:ext cx="5486400" cy="3990975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Verdana"/>
                <a:ea typeface="Verdana"/>
              </a:rPr>
              <a:t>For PDF plan applications:</a:t>
            </a:r>
          </a:p>
          <a:p>
            <a:r>
              <a:rPr lang="en-AU" dirty="0">
                <a:latin typeface="Verdana"/>
                <a:ea typeface="Verdana"/>
              </a:rPr>
              <a:t>Attach the SCFF into SPEAR by selecting ‘Add Digital Survey Geometry’ from the ‘other action’ drop-down list </a:t>
            </a:r>
            <a:br>
              <a:rPr lang="en-AU" dirty="0"/>
            </a:br>
            <a:endParaRPr lang="en-AU" dirty="0"/>
          </a:p>
          <a:p>
            <a:r>
              <a:rPr lang="en-AU" dirty="0">
                <a:latin typeface="Verdana"/>
                <a:ea typeface="Verdana"/>
              </a:rPr>
              <a:t>‘Digital Survey Geometry’ is existing functionality in SPEAR </a:t>
            </a:r>
            <a:endParaRPr lang="en-AU" dirty="0"/>
          </a:p>
        </p:txBody>
      </p:sp>
      <p:pic>
        <p:nvPicPr>
          <p:cNvPr id="4" name="Picture 3" descr="Screen image of using the Digital Survey Geometry function">
            <a:extLst>
              <a:ext uri="{FF2B5EF4-FFF2-40B4-BE49-F238E27FC236}">
                <a16:creationId xmlns:a16="http://schemas.microsoft.com/office/drawing/2014/main" id="{F62DA208-DE74-4BF3-B9BF-4C82858EE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28" b="27079"/>
          <a:stretch/>
        </p:blipFill>
        <p:spPr>
          <a:xfrm>
            <a:off x="6587762" y="2289384"/>
            <a:ext cx="4994638" cy="41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D09C-7A25-4212-832F-5ED5B7E2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Supplying SCFF to the </a:t>
            </a:r>
            <a:br>
              <a:rPr lang="en-AU"/>
            </a:br>
            <a:r>
              <a:rPr lang="en-AU"/>
              <a:t>CAD to ePlan Converter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02A90-6328-4F70-A470-51D69C03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5189"/>
            <a:ext cx="4900246" cy="3990975"/>
          </a:xfrm>
        </p:spPr>
        <p:txBody>
          <a:bodyPr/>
          <a:lstStyle/>
          <a:p>
            <a:r>
              <a:rPr lang="en-AU" dirty="0">
                <a:latin typeface="Verdana"/>
                <a:ea typeface="Verdana"/>
              </a:rPr>
              <a:t>The SCFF is to support the creation of ePlan LandXML files</a:t>
            </a:r>
            <a:br>
              <a:rPr lang="en-AU" dirty="0">
                <a:latin typeface="Verdana"/>
                <a:ea typeface="Verdana"/>
              </a:rPr>
            </a:br>
            <a:endParaRPr lang="en-AU" dirty="0">
              <a:latin typeface="Verdana"/>
              <a:ea typeface="Verdana"/>
            </a:endParaRPr>
          </a:p>
          <a:p>
            <a:r>
              <a:rPr lang="en-AU" dirty="0">
                <a:latin typeface="Verdana"/>
                <a:ea typeface="Verdana"/>
              </a:rPr>
              <a:t>Surveyors will use the SCFF in the ‘CAD to ePlan Converter Tool’</a:t>
            </a:r>
          </a:p>
          <a:p>
            <a:endParaRPr lang="en-AU" dirty="0"/>
          </a:p>
        </p:txBody>
      </p:sp>
      <p:pic>
        <p:nvPicPr>
          <p:cNvPr id="4" name="Picture 3" descr="Screen image of supplying the SCFF to the CAD to ePlan Converter">
            <a:extLst>
              <a:ext uri="{FF2B5EF4-FFF2-40B4-BE49-F238E27FC236}">
                <a16:creationId xmlns:a16="http://schemas.microsoft.com/office/drawing/2014/main" id="{4B7453A3-9821-4CC3-9CFF-AC7124C5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9" y="2748312"/>
            <a:ext cx="6166338" cy="26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35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2308-D886-4C9A-92F6-A87B1C53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CAD to ePlan Converter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DCE3F-11AD-47B2-AD99-E4AB9365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/>
          </a:p>
          <a:p>
            <a:pPr marL="0" indent="0" algn="ctr">
              <a:buNone/>
            </a:pPr>
            <a:r>
              <a:rPr lang="en-AU"/>
              <a:t>Video demonstration of the CAD to ePlan Converter tool and recent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406765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9762-77C8-4899-A813-4C12467A6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 and discussion?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80C6C0-E7B9-4E54-A964-2E8A71B49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548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EC31-8052-4777-BC98-D9180470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9225-910A-4D5A-802F-E62F16A8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Next Steps</a:t>
            </a:r>
          </a:p>
          <a:p>
            <a:pPr lvl="1"/>
            <a:r>
              <a:rPr lang="en-AU"/>
              <a:t>SCFF resource materials continue being updated to the SPEAR website </a:t>
            </a:r>
          </a:p>
          <a:p>
            <a:pPr lvl="1"/>
            <a:r>
              <a:rPr lang="en-AU"/>
              <a:t>Transition to adopting the SCFF and utilising the CAD validation service </a:t>
            </a:r>
          </a:p>
          <a:p>
            <a:pPr lvl="1"/>
            <a:r>
              <a:rPr lang="en-AU"/>
              <a:t>Supplying DSG files in SCFF for new subdivision applications in SPEAR</a:t>
            </a:r>
          </a:p>
          <a:p>
            <a:pPr lvl="1"/>
            <a:r>
              <a:rPr lang="en-AU"/>
              <a:t>3</a:t>
            </a:r>
            <a:r>
              <a:rPr lang="en-AU" baseline="30000"/>
              <a:t>rd</a:t>
            </a:r>
            <a:r>
              <a:rPr lang="en-AU"/>
              <a:t> ePlan webinar demonstrating the first release of the CAD to ePlan Converter </a:t>
            </a:r>
          </a:p>
          <a:p>
            <a:pPr lvl="1"/>
            <a:r>
              <a:rPr lang="en-AU"/>
              <a:t>Piloting the CAD to ePlan Converter</a:t>
            </a:r>
          </a:p>
          <a:p>
            <a:pPr lvl="1"/>
            <a:endParaRPr lang="en-AU"/>
          </a:p>
          <a:p>
            <a:r>
              <a:rPr lang="en-AU"/>
              <a:t>Need support?</a:t>
            </a:r>
          </a:p>
          <a:p>
            <a:pPr lvl="1"/>
            <a:r>
              <a:rPr lang="en-AU"/>
              <a:t>Contact the SPEAR service desk</a:t>
            </a:r>
          </a:p>
        </p:txBody>
      </p:sp>
    </p:spTree>
    <p:extLst>
      <p:ext uri="{BB962C8B-B14F-4D97-AF65-F5344CB8AC3E}">
        <p14:creationId xmlns:p14="http://schemas.microsoft.com/office/powerpoint/2010/main" val="3580724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7D4D-DDD8-44BF-BDDF-4BD2956A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Finally…..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44F2-8925-475F-87E1-5185C73B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5189"/>
            <a:ext cx="10972800" cy="4353534"/>
          </a:xfrm>
        </p:spPr>
        <p:txBody>
          <a:bodyPr/>
          <a:lstStyle/>
          <a:p>
            <a:r>
              <a:rPr lang="en-AU"/>
              <a:t>Reminder to surveyors to register for their ‘1 Cadastral Survey Practice FPET point’, please do so by completing the webform that has been shared in the chat space</a:t>
            </a:r>
          </a:p>
          <a:p>
            <a:endParaRPr lang="en-AU"/>
          </a:p>
          <a:p>
            <a:r>
              <a:rPr lang="en-AU"/>
              <a:t>In completing the webform, we also ask you provide the CAD software you will be using in adopting the SCFF</a:t>
            </a:r>
            <a:br>
              <a:rPr lang="en-AU"/>
            </a:br>
            <a:endParaRPr lang="en-AU"/>
          </a:p>
          <a:p>
            <a:pPr marL="0" indent="0" algn="ctr">
              <a:buNone/>
            </a:pPr>
            <a:r>
              <a:rPr lang="en-AU" sz="4400">
                <a:hlinkClick r:id="rId3" tooltip="https://tinyurl.com/1uh2vult"/>
              </a:rPr>
              <a:t>https://tinyurl.com/1uh2vult</a:t>
            </a:r>
            <a:endParaRPr lang="en-AU" sz="4400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29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94A7-E4D9-4B49-9148-D9513476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C0901-3E6E-4221-B206-E2B18B86C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 b="1"/>
              <a:t>Introduction</a:t>
            </a:r>
          </a:p>
          <a:p>
            <a:pPr marL="0" indent="0">
              <a:buNone/>
            </a:pPr>
            <a:endParaRPr lang="en-AU" sz="1000"/>
          </a:p>
          <a:p>
            <a:pPr marL="0" indent="0">
              <a:buNone/>
            </a:pPr>
            <a:r>
              <a:rPr lang="en-US" sz="2000" b="1">
                <a:latin typeface="Verdana"/>
                <a:ea typeface="Verdana"/>
                <a:cs typeface="Verdana"/>
              </a:rPr>
              <a:t>SCFF Validation Service</a:t>
            </a:r>
          </a:p>
          <a:p>
            <a:r>
              <a:rPr lang="en-US" sz="2000"/>
              <a:t>Understanding the validation errors</a:t>
            </a:r>
          </a:p>
          <a:p>
            <a:r>
              <a:rPr lang="en-US" sz="2000"/>
              <a:t>Uploading the SCFF in SPEAR</a:t>
            </a:r>
          </a:p>
          <a:p>
            <a:r>
              <a:rPr lang="en-US" sz="2000"/>
              <a:t>Using the SCFF in the CAD to ePlan Converter</a:t>
            </a:r>
            <a:br>
              <a:rPr lang="en-US" sz="2000"/>
            </a:br>
            <a:endParaRPr lang="en-US" sz="1000"/>
          </a:p>
          <a:p>
            <a:pPr marL="0" indent="0">
              <a:buNone/>
            </a:pPr>
            <a:r>
              <a:rPr lang="en-US" sz="2000" b="1"/>
              <a:t>CAD to ePlan Converter Tool</a:t>
            </a:r>
          </a:p>
          <a:p>
            <a:r>
              <a:rPr lang="en-US" sz="2000"/>
              <a:t>Update and demonstration</a:t>
            </a:r>
            <a:br>
              <a:rPr lang="en-US" sz="2000"/>
            </a:br>
            <a:endParaRPr lang="en-US" sz="1000"/>
          </a:p>
          <a:p>
            <a:pPr marL="0" indent="0">
              <a:buNone/>
            </a:pPr>
            <a:r>
              <a:rPr lang="en-US" sz="2000" b="1">
                <a:latin typeface="Verdana"/>
                <a:ea typeface="Verdana"/>
                <a:cs typeface="Verdana"/>
              </a:rPr>
              <a:t>Question and Discussion</a:t>
            </a:r>
          </a:p>
          <a:p>
            <a:pPr marL="0" indent="0">
              <a:buNone/>
            </a:pPr>
            <a:endParaRPr lang="en-US" sz="1000" b="1"/>
          </a:p>
          <a:p>
            <a:pPr marL="0" indent="0">
              <a:buNone/>
            </a:pPr>
            <a:r>
              <a:rPr lang="en-US" sz="2000" b="1"/>
              <a:t>Conclusion</a:t>
            </a:r>
          </a:p>
          <a:p>
            <a:r>
              <a:rPr lang="en-US" sz="2000"/>
              <a:t>FPET Registration</a:t>
            </a:r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403809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C2B2-6488-4C35-A2B3-55FB3852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Purpose of SCFF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7779-5A6C-4065-90FD-CC8C9E8E8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latin typeface="Verdana"/>
                <a:ea typeface="Verdana"/>
              </a:rPr>
              <a:t>Purpose of the Single CAD Format File (SCFF) is to promote the lodgment of digital cadastral survey data to facilitate:</a:t>
            </a:r>
            <a:br>
              <a:rPr lang="en-AU" dirty="0">
                <a:latin typeface="Verdana"/>
                <a:ea typeface="Verdana"/>
              </a:rPr>
            </a:br>
            <a:endParaRPr lang="en-AU" dirty="0">
              <a:latin typeface="Verdana"/>
              <a:ea typeface="Verdana"/>
            </a:endParaRPr>
          </a:p>
          <a:p>
            <a:pPr marL="1172845" lvl="3" indent="-457200">
              <a:buFont typeface="+mj-lt"/>
              <a:buAutoNum type="arabicPeriod"/>
            </a:pPr>
            <a:r>
              <a:rPr lang="en-AU" sz="2800" dirty="0">
                <a:latin typeface="Verdana"/>
                <a:ea typeface="Verdana"/>
              </a:rPr>
              <a:t>Improved efficiencies in the updating of Vicmap Property by supplementing PDF cadastral plans &amp; surveys in SPEAR </a:t>
            </a:r>
            <a:br>
              <a:rPr lang="en-AU" sz="2800" dirty="0">
                <a:latin typeface="Verdana"/>
                <a:ea typeface="Verdana"/>
              </a:rPr>
            </a:br>
            <a:endParaRPr lang="en-AU" sz="2800" dirty="0">
              <a:latin typeface="Verdana"/>
              <a:ea typeface="Verdana"/>
            </a:endParaRPr>
          </a:p>
          <a:p>
            <a:pPr marL="1172845" lvl="3" indent="-457200">
              <a:buFont typeface="+mj-lt"/>
              <a:buAutoNum type="arabicPeriod"/>
            </a:pPr>
            <a:r>
              <a:rPr lang="en-AU" sz="2800" dirty="0">
                <a:latin typeface="Verdana"/>
                <a:ea typeface="Verdana"/>
              </a:rPr>
              <a:t>Creation of ePlan LandXML files by directly uploading the SCFF into a CAD to ePlan Converter tool</a:t>
            </a:r>
          </a:p>
          <a:p>
            <a:pPr marL="0" lvl="1" indent="-141605">
              <a:buNone/>
            </a:pPr>
            <a:endParaRPr lang="en-AU" sz="2200" dirty="0">
              <a:latin typeface="Verdana"/>
              <a:ea typeface="Verdana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51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414D-A8F2-412B-91A9-129BDD8E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resources and SCFF Validation 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C73240-3572-4248-BED3-22B691F9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5189"/>
            <a:ext cx="6431280" cy="3990975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The SPEAR website has been updated to include a section for </a:t>
            </a:r>
          </a:p>
          <a:p>
            <a:pPr marL="0" indent="0">
              <a:buNone/>
            </a:pPr>
            <a:r>
              <a:rPr lang="en-AU" sz="2400" dirty="0"/>
              <a:t>‘SCFF and ePlan Converter’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>
                <a:solidFill>
                  <a:schemeClr val="tx1"/>
                </a:solidFill>
              </a:rPr>
              <a:t>Go to </a:t>
            </a:r>
            <a:r>
              <a:rPr lang="en-AU" sz="2400" dirty="0">
                <a:solidFill>
                  <a:srgbClr val="219CD7"/>
                </a:solidFill>
              </a:rPr>
              <a:t>SPEAR &gt; ePlan &gt; SCFF and ePlan Converter </a:t>
            </a:r>
            <a:r>
              <a:rPr lang="en-AU" sz="2400" dirty="0"/>
              <a:t>to view resources including:</a:t>
            </a:r>
            <a:br>
              <a:rPr lang="en-AU" sz="2400" dirty="0"/>
            </a:br>
            <a:endParaRPr lang="en-AU" sz="2400" dirty="0"/>
          </a:p>
          <a:p>
            <a:r>
              <a:rPr lang="en-AU" sz="2400" dirty="0"/>
              <a:t>SCFF Defined Layers</a:t>
            </a:r>
          </a:p>
          <a:p>
            <a:r>
              <a:rPr lang="en-AU" sz="2400" dirty="0"/>
              <a:t>SCFF Validation Service </a:t>
            </a:r>
          </a:p>
          <a:p>
            <a:r>
              <a:rPr lang="en-AU" sz="2400" dirty="0"/>
              <a:t>FAQ’s</a:t>
            </a:r>
          </a:p>
        </p:txBody>
      </p:sp>
      <p:pic>
        <p:nvPicPr>
          <p:cNvPr id="4" name="Picture 3" descr="Image on ePlan website menu highlighting SCFF content&#10;&#10;&#10;Description automatically generated">
            <a:extLst>
              <a:ext uri="{FF2B5EF4-FFF2-40B4-BE49-F238E27FC236}">
                <a16:creationId xmlns:a16="http://schemas.microsoft.com/office/drawing/2014/main" id="{CD172C94-BEDC-439E-9411-B189C328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458" y="2135189"/>
            <a:ext cx="3385942" cy="45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6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9708-B7F3-4E91-AC84-73AC7588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85CB-9723-4E47-B89E-9F82D23F2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SCFF validation rules are divided into five categories.  Each category has one or more rules associated with it:</a:t>
            </a:r>
            <a:br>
              <a:rPr lang="en-AU" dirty="0"/>
            </a:br>
            <a:endParaRPr lang="en-AU" dirty="0"/>
          </a:p>
          <a:p>
            <a:pPr>
              <a:lnSpc>
                <a:spcPct val="150000"/>
              </a:lnSpc>
              <a:buClr>
                <a:srgbClr val="00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AU" sz="2200" dirty="0"/>
              <a:t>  CAD-VR01 – Single CAD Format File Validity</a:t>
            </a:r>
          </a:p>
          <a:p>
            <a:pPr>
              <a:lnSpc>
                <a:spcPct val="150000"/>
              </a:lnSpc>
              <a:buClr>
                <a:srgbClr val="00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AU" sz="2200" dirty="0"/>
              <a:t>  CAD-VR02 – Geometrical Feature Existence in Standard CAD Layers</a:t>
            </a:r>
          </a:p>
          <a:p>
            <a:pPr>
              <a:lnSpc>
                <a:spcPct val="150000"/>
              </a:lnSpc>
              <a:buClr>
                <a:srgbClr val="00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AU" sz="2200" dirty="0"/>
              <a:t>  CAD-VR03 – Expected Feature Types</a:t>
            </a:r>
          </a:p>
          <a:p>
            <a:pPr>
              <a:lnSpc>
                <a:spcPct val="150000"/>
              </a:lnSpc>
              <a:buClr>
                <a:srgbClr val="00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AU" sz="2200" dirty="0"/>
              <a:t>  CAD-VR04 – Text Labels Required</a:t>
            </a:r>
          </a:p>
          <a:p>
            <a:pPr>
              <a:lnSpc>
                <a:spcPct val="150000"/>
              </a:lnSpc>
              <a:buClr>
                <a:srgbClr val="00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AU" sz="2200" dirty="0"/>
              <a:t>  CAD-VR05 – Naming Convention</a:t>
            </a:r>
          </a:p>
        </p:txBody>
      </p:sp>
    </p:spTree>
    <p:extLst>
      <p:ext uri="{BB962C8B-B14F-4D97-AF65-F5344CB8AC3E}">
        <p14:creationId xmlns:p14="http://schemas.microsoft.com/office/powerpoint/2010/main" val="43687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1AEB-3C25-4446-BDB5-53F0A767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Validation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5894-3D1A-4BB2-898A-A0F64913C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Screen image of the SCFF Validation Service">
            <a:extLst>
              <a:ext uri="{FF2B5EF4-FFF2-40B4-BE49-F238E27FC236}">
                <a16:creationId xmlns:a16="http://schemas.microsoft.com/office/drawing/2014/main" id="{C6D6D1A5-87BE-4A4D-B3C6-067093090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9" b="4628"/>
          <a:stretch/>
        </p:blipFill>
        <p:spPr>
          <a:xfrm>
            <a:off x="2311557" y="2321168"/>
            <a:ext cx="7568886" cy="41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0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4D3F-CE7E-47D0-A327-42C084AA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CAD-VR01:  Single CAD Format File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0D5E-6237-4C49-8C70-212F17E5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224" y="2135189"/>
            <a:ext cx="3694176" cy="3990975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The DXF file will be deemed invalid if it has been corrupted, or the ‘save as’ options are different to those defined in the ‘SCFF guidance notes and instructions’</a:t>
            </a:r>
          </a:p>
          <a:p>
            <a:pPr marL="0" indent="0">
              <a:buNone/>
            </a:pPr>
            <a:r>
              <a:rPr lang="en-AU" sz="1800" dirty="0"/>
              <a:t>(VR01-01)</a:t>
            </a:r>
          </a:p>
          <a:p>
            <a:endParaRPr lang="en-AU" dirty="0"/>
          </a:p>
        </p:txBody>
      </p:sp>
      <p:grpSp>
        <p:nvGrpSpPr>
          <p:cNvPr id="4" name="Group 3" descr="Image of CAD workspace and validation error">
            <a:extLst>
              <a:ext uri="{FF2B5EF4-FFF2-40B4-BE49-F238E27FC236}">
                <a16:creationId xmlns:a16="http://schemas.microsoft.com/office/drawing/2014/main" id="{9BDFE6E0-AD81-4326-9284-CC5C8B34EE87}"/>
              </a:ext>
            </a:extLst>
          </p:cNvPr>
          <p:cNvGrpSpPr/>
          <p:nvPr/>
        </p:nvGrpSpPr>
        <p:grpSpPr>
          <a:xfrm>
            <a:off x="65320" y="1966823"/>
            <a:ext cx="7681201" cy="4822352"/>
            <a:chOff x="117079" y="2014443"/>
            <a:chExt cx="7617490" cy="47747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DC0E2C-2213-4A88-85EE-9DA37044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079" y="2014443"/>
              <a:ext cx="7617490" cy="4774731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98934E2-8109-4CCF-B828-026D94816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918" y="3788159"/>
              <a:ext cx="2777558" cy="1994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Image of validaton error">
            <a:extLst>
              <a:ext uri="{FF2B5EF4-FFF2-40B4-BE49-F238E27FC236}">
                <a16:creationId xmlns:a16="http://schemas.microsoft.com/office/drawing/2014/main" id="{66E67D32-3244-4C03-A871-C5A5174D4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46" y="3429000"/>
            <a:ext cx="6590476" cy="2133333"/>
          </a:xfrm>
          <a:prstGeom prst="rect">
            <a:avLst/>
          </a:prstGeom>
          <a:ln w="38100">
            <a:solidFill>
              <a:srgbClr val="219CD7"/>
            </a:solidFill>
          </a:ln>
        </p:spPr>
      </p:pic>
    </p:spTree>
    <p:extLst>
      <p:ext uri="{BB962C8B-B14F-4D97-AF65-F5344CB8AC3E}">
        <p14:creationId xmlns:p14="http://schemas.microsoft.com/office/powerpoint/2010/main" val="27049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4D3F-CE7E-47D0-A327-42C084AA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CAD-VR01:  Single CAD Format File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0D5E-6237-4C49-8C70-212F17E5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724" y="2125952"/>
            <a:ext cx="6734175" cy="3990975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If the DXF file supplied IS NOT in ‘DXF version 2010’ an error will be displayed </a:t>
            </a:r>
            <a:r>
              <a:rPr lang="en-AU" sz="1800" dirty="0"/>
              <a:t>(VR01-02)</a:t>
            </a:r>
          </a:p>
          <a:p>
            <a:endParaRPr lang="en-AU" dirty="0"/>
          </a:p>
        </p:txBody>
      </p:sp>
      <p:pic>
        <p:nvPicPr>
          <p:cNvPr id="4" name="Picture 3" descr="Image of CAD workspace">
            <a:extLst>
              <a:ext uri="{FF2B5EF4-FFF2-40B4-BE49-F238E27FC236}">
                <a16:creationId xmlns:a16="http://schemas.microsoft.com/office/drawing/2014/main" id="{A1E0E0CC-59C5-47EE-BFFD-F1DEF31A8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05182"/>
            <a:ext cx="4459369" cy="4669460"/>
          </a:xfrm>
          <a:prstGeom prst="rect">
            <a:avLst/>
          </a:prstGeom>
        </p:spPr>
      </p:pic>
      <p:pic>
        <p:nvPicPr>
          <p:cNvPr id="5" name="Picture 4" descr="Validation error message">
            <a:extLst>
              <a:ext uri="{FF2B5EF4-FFF2-40B4-BE49-F238E27FC236}">
                <a16:creationId xmlns:a16="http://schemas.microsoft.com/office/drawing/2014/main" id="{AF32D4FF-CE8D-4BD8-8A38-E483781E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724" y="3538728"/>
            <a:ext cx="6571429" cy="2142857"/>
          </a:xfrm>
          <a:prstGeom prst="rect">
            <a:avLst/>
          </a:prstGeom>
          <a:ln w="38100">
            <a:solidFill>
              <a:srgbClr val="219CD7"/>
            </a:solidFill>
          </a:ln>
        </p:spPr>
      </p:pic>
    </p:spTree>
    <p:extLst>
      <p:ext uri="{BB962C8B-B14F-4D97-AF65-F5344CB8AC3E}">
        <p14:creationId xmlns:p14="http://schemas.microsoft.com/office/powerpoint/2010/main" val="26123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SE_Presentation-Bl">
  <a:themeElements>
    <a:clrScheme name="DSE_Presentation-B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SE_Presentation-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SE_Presentation-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E_Presentation-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E_Presentation-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E_Presentation-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E_Presentation-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E_Presentation-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E_Presentation-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E_Presentation-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E_Presentation-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E_Presentation-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E_Presentation-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E_Presentation-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797aeec6-0273-40f2-ab3e-beee73212332" ContentTypeId="0x0101002517F445A0F35E449C98AAD631F2B0380501" PreviousValue="false"/>
</file>

<file path=customXml/item3.xml><?xml version="1.0" encoding="utf-8"?>
<?mso-contentType ?>
<customXsn xmlns="http://schemas.microsoft.com/office/2006/metadata/customXsn">
  <xsnLocation/>
  <cached>True</cached>
  <openByDefault>True</openByDefault>
  <xsnScope>/sites/contentTypeHub</xsnScope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TaxCatchAll xmlns="9fd47c19-1c4a-4d7d-b342-c10cef269344">
      <Value>7</Value>
      <Value>6</Value>
      <Value>5</Value>
      <Value>4</Value>
      <Value>3</Value>
      <Value>2</Value>
      <Value>1</Value>
    </TaxCatchAll>
    <ece32f50ba964e1fbf627a9d83fe6c01 xmlns="9fd47c19-1c4a-4d7d-b342-c10cef2693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 of Environment, Land, Water and Planning</TermName>
          <TermId xmlns="http://schemas.microsoft.com/office/infopath/2007/PartnerControls">607a3f87-1228-4cd9-82a5-076aa8776274</TermId>
        </TermInfo>
      </Terms>
    </ece32f50ba964e1fbf627a9d83fe6c01>
    <o24e9b4cf9c6440188f05cd7fdc7b5ea xmlns="98c66cb3-df93-4064-8ed4-8a3239383991">
      <Terms xmlns="http://schemas.microsoft.com/office/infopath/2007/PartnerControls"/>
    </o24e9b4cf9c6440188f05cd7fdc7b5ea>
    <k1bd994a94c2413797db3bab8f123f6f xmlns="9fd47c19-1c4a-4d7d-b342-c10cef2693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Subdivision</TermName>
          <TermId xmlns="http://schemas.microsoft.com/office/infopath/2007/PartnerControls">d01e1b3b-9a60-4abc-9d99-b97e80e2e194</TermId>
        </TermInfo>
      </Terms>
    </k1bd994a94c2413797db3bab8f123f6f>
    <Review_x0020_Date xmlns="a5f32de4-e402-4188-b034-e71ca7d22e54" xsi:nil="true"/>
    <pd01c257034b4e86b1f58279a3bd54c6 xmlns="9fd47c19-1c4a-4d7d-b342-c10cef2693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7fa379f4-4aba-4692-ab80-7d39d3a23cf4</TermId>
        </TermInfo>
      </Terms>
    </pd01c257034b4e86b1f58279a3bd54c6>
    <n771d69a070c4babbf278c67c8a2b859 xmlns="9fd47c19-1c4a-4d7d-b342-c10cef2693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Land Use Victoria</TermName>
          <TermId xmlns="http://schemas.microsoft.com/office/infopath/2007/PartnerControls">df55b370-7608-494b-9fb4-f51a3f958028</TermId>
        </TermInfo>
      </Terms>
    </n771d69a070c4babbf278c67c8a2b859>
    <mfe9accc5a0b4653a7b513b67ffd122d xmlns="9fd47c19-1c4a-4d7d-b342-c10cef2693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Land Registry Services</TermName>
          <TermId xmlns="http://schemas.microsoft.com/office/infopath/2007/PartnerControls">49f83574-4e0d-42dc-acdb-b58e9d81ab9b</TermId>
        </TermInfo>
      </Terms>
    </mfe9accc5a0b4653a7b513b67ffd122d>
    <fb3179c379644f499d7166d0c985669b xmlns="9fd47c19-1c4a-4d7d-b342-c10cef2693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FOUO</TermName>
          <TermId xmlns="http://schemas.microsoft.com/office/infopath/2007/PartnerControls">955eb6fc-b35a-4808-8aa5-31e514fa3f26</TermId>
        </TermInfo>
      </Terms>
    </fb3179c379644f499d7166d0c985669b>
    <Project_x0020_Status xmlns="a5f32de4-e402-4188-b034-e71ca7d22e54" xsi:nil="true"/>
    <RoutingRuleDescription xmlns="http://schemas.microsoft.com/sharepoint/v3">CSV-Seminar</RoutingRuleDescription>
    <a25c4e3633654d669cbaa09ae6b70789 xmlns="9fd47c19-1c4a-4d7d-b342-c10cef269344">
      <Terms xmlns="http://schemas.microsoft.com/office/infopath/2007/PartnerControls"/>
    </a25c4e3633654d669cbaa09ae6b70789>
    <ic50d0a05a8e4d9791dac67f8a1e716c xmlns="9fd47c19-1c4a-4d7d-b342-c10cef2693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 Infrastructure</TermName>
          <TermId xmlns="http://schemas.microsoft.com/office/infopath/2007/PartnerControls">35232ce7-1039-46ab-a331-4c8e969be43f</TermId>
        </TermInfo>
      </Terms>
    </ic50d0a05a8e4d9791dac67f8a1e716c>
    <_dlc_DocId xmlns="a5f32de4-e402-4188-b034-e71ca7d22e54">DOCID423-878882233-3304</_dlc_DocId>
    <_dlc_DocIdUrl xmlns="a5f32de4-e402-4188-b034-e71ca7d22e54">
      <Url>https://delwpvicgovau.sharepoint.com/sites/ecm_423/_layouts/15/DocIdRedir.aspx?ID=DOCID423-878882233-3304</Url>
      <Description>DOCID423-878882233-3304</Description>
    </_dlc_DocIdUrl>
    <Related_x0020_System xmlns="08dd40ec-d54f-4948-9a0d-aded732edd5e" xsi:nil="true"/>
    <Tag xmlns="08dd40ec-d54f-4948-9a0d-aded732edd5e" xsi:nil="true"/>
    <Event_x0020_Name xmlns="a5f32de4-e402-4188-b034-e71ca7d22e54" xsi:nil="true"/>
    <Reference_x0020_Number xmlns="a5f32de4-e402-4188-b034-e71ca7d22e54" xsi:nil="true"/>
    <o85941e134754762b9719660a258a6e6 xmlns="9fd47c19-1c4a-4d7d-b342-c10cef269344">
      <Terms xmlns="http://schemas.microsoft.com/office/infopath/2007/PartnerControls"/>
    </o85941e134754762b9719660a258a6e6>
    <df723ab3fe1c4eb7a0b151674e7ac40d xmlns="9fd47c19-1c4a-4d7d-b342-c10cef269344">
      <Terms xmlns="http://schemas.microsoft.com/office/infopath/2007/PartnerControls"/>
    </df723ab3fe1c4eb7a0b151674e7ac40d>
    <ld508a88e6264ce89693af80a72862cb xmlns="9fd47c19-1c4a-4d7d-b342-c10cef269344">
      <Terms xmlns="http://schemas.microsoft.com/office/infopath/2007/PartnerControls"/>
    </ld508a88e6264ce89693af80a72862cb>
    <Event_x0020_Date xmlns="a5f32de4-e402-4188-b034-e71ca7d22e54" xsi:nil="true"/>
    <wic_System_Copyright xmlns="http://schemas.microsoft.com/sharepoint/v3/fields">State of Victoria</wic_System_Copyright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2517F445A0F35E449C98AAD631F2B03805010077B3CB759720A7488FDD9C45D477F1EB" ma:contentTypeVersion="14" ma:contentTypeDescription="" ma:contentTypeScope="" ma:versionID="1917068a0d4552d971a01f03069ae70d">
  <xsd:schema xmlns:xsd="http://www.w3.org/2001/XMLSchema" xmlns:xs="http://www.w3.org/2001/XMLSchema" xmlns:p="http://schemas.microsoft.com/office/2006/metadata/properties" xmlns:ns1="http://schemas.microsoft.com/sharepoint/v3" xmlns:ns2="a5f32de4-e402-4188-b034-e71ca7d22e54" xmlns:ns3="9fd47c19-1c4a-4d7d-b342-c10cef269344" xmlns:ns4="08dd40ec-d54f-4948-9a0d-aded732edd5e" xmlns:ns5="98c66cb3-df93-4064-8ed4-8a3239383991" xmlns:ns6="http://schemas.microsoft.com/sharepoint/v3/fields" targetNamespace="http://schemas.microsoft.com/office/2006/metadata/properties" ma:root="true" ma:fieldsID="b0d3f7dcd46beb3c7ee1349b514423cb" ns1:_="" ns2:_="" ns3:_="" ns4:_="" ns5:_="" ns6:_="">
    <xsd:import namespace="http://schemas.microsoft.com/sharepoint/v3"/>
    <xsd:import namespace="a5f32de4-e402-4188-b034-e71ca7d22e54"/>
    <xsd:import namespace="9fd47c19-1c4a-4d7d-b342-c10cef269344"/>
    <xsd:import namespace="08dd40ec-d54f-4948-9a0d-aded732edd5e"/>
    <xsd:import namespace="98c66cb3-df93-4064-8ed4-8a323938399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1:Language"/>
                <xsd:element ref="ns2:_dlc_DocIdUrl" minOccurs="0"/>
                <xsd:element ref="ns2:_dlc_DocId" minOccurs="0"/>
                <xsd:element ref="ns3:k1bd994a94c2413797db3bab8f123f6f" minOccurs="0"/>
                <xsd:element ref="ns3:a25c4e3633654d669cbaa09ae6b70789" minOccurs="0"/>
                <xsd:element ref="ns3:mfe9accc5a0b4653a7b513b67ffd122d" minOccurs="0"/>
                <xsd:element ref="ns2:_dlc_DocIdPersistId" minOccurs="0"/>
                <xsd:element ref="ns3:pd01c257034b4e86b1f58279a3bd54c6" minOccurs="0"/>
                <xsd:element ref="ns3:fb3179c379644f499d7166d0c985669b" minOccurs="0"/>
                <xsd:element ref="ns3:TaxCatchAll" minOccurs="0"/>
                <xsd:element ref="ns3:TaxCatchAllLabel" minOccurs="0"/>
                <xsd:element ref="ns3:ece32f50ba964e1fbf627a9d83fe6c01" minOccurs="0"/>
                <xsd:element ref="ns3:ic50d0a05a8e4d9791dac67f8a1e716c" minOccurs="0"/>
                <xsd:element ref="ns3:n771d69a070c4babbf278c67c8a2b859" minOccurs="0"/>
                <xsd:element ref="ns3:df723ab3fe1c4eb7a0b151674e7ac40d" minOccurs="0"/>
                <xsd:element ref="ns3:o85941e134754762b9719660a258a6e6" minOccurs="0"/>
                <xsd:element ref="ns4:Tag" minOccurs="0"/>
                <xsd:element ref="ns2:Project_x0020_Status" minOccurs="0"/>
                <xsd:element ref="ns2:Event_x0020_Date" minOccurs="0"/>
                <xsd:element ref="ns4:Related_x0020_System" minOccurs="0"/>
                <xsd:element ref="ns5:o24e9b4cf9c6440188f05cd7fdc7b5ea" minOccurs="0"/>
                <xsd:element ref="ns2:Review_x0020_Date" minOccurs="0"/>
                <xsd:element ref="ns2:Event_x0020_Name" minOccurs="0"/>
                <xsd:element ref="ns6:wic_System_Copyright" minOccurs="0"/>
                <xsd:element ref="ns3:ld508a88e6264ce89693af80a72862cb" minOccurs="0"/>
                <xsd:element ref="ns2:Reference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Language" ma:index="11" ma:displayName="Language" ma:default="English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32de4-e402-4188-b034-e71ca7d22e54" elementFormDefault="qualified">
    <xsd:import namespace="http://schemas.microsoft.com/office/2006/documentManagement/types"/>
    <xsd:import namespace="http://schemas.microsoft.com/office/infopath/2007/PartnerControls"/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ject_x0020_Status" ma:index="35" nillable="true" ma:displayName="Publication Status" ma:description="Term set used to differentiate between project stages/phases" ma:format="Dropdown" ma:internalName="Project_x0020_Status">
      <xsd:simpleType>
        <xsd:restriction base="dms:Choice">
          <xsd:enumeration value="Active"/>
          <xsd:enumeration value="Closed"/>
          <xsd:enumeration value="Withdrawn"/>
        </xsd:restriction>
      </xsd:simpleType>
    </xsd:element>
    <xsd:element name="Event_x0020_Date" ma:index="36" nillable="true" ma:displayName="Event Date" ma:description="Date of event. The event could be meeting, function, activity etc." ma:format="DateOnly" ma:internalName="Event_x0020_Date">
      <xsd:simpleType>
        <xsd:restriction base="dms:DateTime"/>
      </xsd:simpleType>
    </xsd:element>
    <xsd:element name="Review_x0020_Date" ma:index="41" nillable="true" ma:displayName="Review Date" ma:description="This is the date that you will be alerted to review your object." ma:format="DateOnly" ma:internalName="Review_x0020_Date">
      <xsd:simpleType>
        <xsd:restriction base="dms:DateTime"/>
      </xsd:simpleType>
    </xsd:element>
    <xsd:element name="Event_x0020_Name" ma:index="42" nillable="true" ma:displayName="Event Name" ma:description="The name/title of the event, function or activity including meeting - DEPI" ma:internalName="Event_x0020_Name">
      <xsd:simpleType>
        <xsd:restriction base="dms:Text">
          <xsd:maxLength value="255"/>
        </xsd:restriction>
      </xsd:simpleType>
    </xsd:element>
    <xsd:element name="Reference_x0020_Number" ma:index="46" nillable="true" ma:displayName="Reference Number" ma:internalName="Reference_x0020_Numb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47c19-1c4a-4d7d-b342-c10cef269344" elementFormDefault="qualified">
    <xsd:import namespace="http://schemas.microsoft.com/office/2006/documentManagement/types"/>
    <xsd:import namespace="http://schemas.microsoft.com/office/infopath/2007/PartnerControls"/>
    <xsd:element name="k1bd994a94c2413797db3bab8f123f6f" ma:index="14" nillable="true" ma:taxonomy="true" ma:internalName="k1bd994a94c2413797db3bab8f123f6f" ma:taxonomyFieldName="Section" ma:displayName="Section" ma:default="6;#Subdivision|d01e1b3b-9a60-4abc-9d99-b97e80e2e194" ma:fieldId="{41bd994a-94c2-4137-97db-3bab8f123f6f}" ma:sspId="797aeec6-0273-40f2-ab3e-beee73212332" ma:termSetId="7ed103ff-4fe0-4197-8cbd-8afd7af5c0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5c4e3633654d669cbaa09ae6b70789" ma:index="16" nillable="true" ma:taxonomy="true" ma:internalName="a25c4e3633654d669cbaa09ae6b70789" ma:taxonomyFieldName="Sub_x002d_Section" ma:displayName="Sub-Section" ma:default="" ma:fieldId="{a25c4e36-3365-4d66-9cba-a09ae6b70789}" ma:sspId="797aeec6-0273-40f2-ab3e-beee73212332" ma:termSetId="52866136-d969-4b31-8d96-2f1d875187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fe9accc5a0b4653a7b513b67ffd122d" ma:index="18" nillable="true" ma:taxonomy="true" ma:internalName="mfe9accc5a0b4653a7b513b67ffd122d" ma:taxonomyFieldName="Branch" ma:displayName="Branch" ma:readOnly="false" ma:default="7;#Land Registry Services|49f83574-4e0d-42dc-acdb-b58e9d81ab9b" ma:fieldId="{6fe9accc-5a0b-4653-a7b5-13b67ffd122d}" ma:sspId="797aeec6-0273-40f2-ab3e-beee73212332" ma:termSetId="2966b9b6-b7ea-4bfd-a4f9-f27ab5012f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d01c257034b4e86b1f58279a3bd54c6" ma:index="20" ma:taxonomy="true" ma:internalName="pd01c257034b4e86b1f58279a3bd54c6" ma:taxonomyFieldName="Security_x0020_Classification" ma:displayName="Security Classification" ma:default="3;#Unclassified|7fa379f4-4aba-4692-ab80-7d39d3a23cf4" ma:fieldId="{9d01c257-034b-4e86-b1f5-8279a3bd54c6}" ma:sspId="797aeec6-0273-40f2-ab3e-beee73212332" ma:termSetId="6da6c671-4dae-4188-8808-548c864e9f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3179c379644f499d7166d0c985669b" ma:index="21" ma:taxonomy="true" ma:internalName="fb3179c379644f499d7166d0c985669b" ma:taxonomyFieldName="Dissemination_x0020_Limiting_x0020_Marker" ma:displayName="Dissemination Limiting Marker" ma:default="2;#FOUO|955eb6fc-b35a-4808-8aa5-31e514fa3f26" ma:fieldId="{fb3179c3-7964-4f49-9d71-66d0c985669b}" ma:sspId="797aeec6-0273-40f2-ab3e-beee73212332" ma:termSetId="f41b4dff-1c0e-42ed-b4e6-3638cbec14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faedc6fa-28a5-4d0d-aa4a-e508dfebde93}" ma:internalName="TaxCatchAll" ma:showField="CatchAllData" ma:web="98c66cb3-df93-4064-8ed4-8a32393839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faedc6fa-28a5-4d0d-aa4a-e508dfebde93}" ma:internalName="TaxCatchAllLabel" ma:readOnly="true" ma:showField="CatchAllDataLabel" ma:web="98c66cb3-df93-4064-8ed4-8a32393839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ce32f50ba964e1fbf627a9d83fe6c01" ma:index="25" ma:taxonomy="true" ma:internalName="ece32f50ba964e1fbf627a9d83fe6c01" ma:taxonomyFieldName="Agency" ma:displayName="Agency" ma:default="1;#Department of Environment, Land, Water and Planning|607a3f87-1228-4cd9-82a5-076aa8776274" ma:fieldId="{ece32f50-ba96-4e1f-bf62-7a9d83fe6c01}" ma:sspId="797aeec6-0273-40f2-ab3e-beee73212332" ma:termSetId="8802f075-2b41-4f09-b612-1b6d41c66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c50d0a05a8e4d9791dac67f8a1e716c" ma:index="27" nillable="true" ma:taxonomy="true" ma:internalName="ic50d0a05a8e4d9791dac67f8a1e716c" ma:taxonomyFieldName="Group1" ma:displayName="Group" ma:readOnly="false" ma:default="5;#Local Infrastructure|35232ce7-1039-46ab-a331-4c8e969be43f" ma:fieldId="{2c50d0a0-5a8e-4d97-91da-c67f8a1e716c}" ma:sspId="797aeec6-0273-40f2-ab3e-beee73212332" ma:termSetId="4ea60e42-aaf2-4d08-ba07-c252f1e94b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71d69a070c4babbf278c67c8a2b859" ma:index="29" nillable="true" ma:taxonomy="true" ma:internalName="n771d69a070c4babbf278c67c8a2b859" ma:taxonomyFieldName="Division" ma:displayName="Division" ma:readOnly="false" ma:default="4;#Land Use Victoria|df55b370-7608-494b-9fb4-f51a3f958028" ma:fieldId="{7771d69a-070c-4bab-bf27-8c67c8a2b859}" ma:sspId="797aeec6-0273-40f2-ab3e-beee73212332" ma:termSetId="0b563327-3fd1-4e33-bf14-c9e227ef5a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723ab3fe1c4eb7a0b151674e7ac40d" ma:index="31" nillable="true" ma:taxonomy="true" ma:internalName="df723ab3fe1c4eb7a0b151674e7ac40d" ma:taxonomyFieldName="Copyright_x0020_Licence_x0020_Name" ma:displayName="Copyright Licence Name" ma:default="" ma:fieldId="{df723ab3-fe1c-4eb7-a0b1-51674e7ac40d}" ma:sspId="797aeec6-0273-40f2-ab3e-beee73212332" ma:termSetId="e4377d11-87d7-49e8-9606-ca7eace7d3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5941e134754762b9719660a258a6e6" ma:index="33" nillable="true" ma:taxonomy="true" ma:internalName="o85941e134754762b9719660a258a6e6" ma:taxonomyFieldName="Copyright_x0020_License_x0020_Type" ma:displayName="Copyright Licence Type" ma:default="" ma:fieldId="{885941e1-3475-4762-b971-9660a258a6e6}" ma:sspId="797aeec6-0273-40f2-ab3e-beee73212332" ma:termSetId="bb9b676e-cf55-4f23-8bdc-fe213b398f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508a88e6264ce89693af80a72862cb" ma:index="44" nillable="true" ma:taxonomy="true" ma:internalName="ld508a88e6264ce89693af80a72862cb" ma:taxonomyFieldName="Reference_x0020_Type" ma:displayName="Reference Type" ma:default="" ma:fieldId="{5d508a88-e626-4ce8-9693-af80a72862cb}" ma:sspId="797aeec6-0273-40f2-ab3e-beee73212332" ma:termSetId="11043c92-3a71-4a36-852c-b5b476b0493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d40ec-d54f-4948-9a0d-aded732edd5e" elementFormDefault="qualified">
    <xsd:import namespace="http://schemas.microsoft.com/office/2006/documentManagement/types"/>
    <xsd:import namespace="http://schemas.microsoft.com/office/infopath/2007/PartnerControls"/>
    <xsd:element name="Tag" ma:index="34" nillable="true" ma:displayName="Tag" ma:internalName="Tag">
      <xsd:simpleType>
        <xsd:restriction base="dms:Text">
          <xsd:maxLength value="255"/>
        </xsd:restriction>
      </xsd:simpleType>
    </xsd:element>
    <xsd:element name="Related_x0020_System" ma:index="37" nillable="true" ma:displayName="Related System" ma:format="Dropdown" ma:internalName="Related_x0020_System">
      <xsd:simpleType>
        <xsd:restriction base="dms:Choice">
          <xsd:enumeration value="SPEAR"/>
          <xsd:enumeration value="ePlan"/>
          <xsd:enumeration value="LASSI"/>
          <xsd:enumeration value="N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66cb3-df93-4064-8ed4-8a3239383991" elementFormDefault="qualified">
    <xsd:import namespace="http://schemas.microsoft.com/office/2006/documentManagement/types"/>
    <xsd:import namespace="http://schemas.microsoft.com/office/infopath/2007/PartnerControls"/>
    <xsd:element name="o24e9b4cf9c6440188f05cd7fdc7b5ea" ma:index="38" nillable="true" ma:taxonomy="true" ma:internalName="o24e9b4cf9c6440188f05cd7fdc7b5ea" ma:taxonomyFieldName="Projects" ma:displayName="Projects" ma:default="" ma:fieldId="{824e9b4c-f9c6-4401-88f0-5cd7fdc7b5ea}" ma:sspId="797aeec6-0273-40f2-ab3e-beee73212332" ma:termSetId="ede89f1d-8487-490d-b258-ccd67f49a19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43" nillable="true" ma:displayName="Copyright" ma:default="State of Victoria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BB7BA5-7792-4EEA-BE61-40DE95FE83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1C519B0-F1E9-46F9-9542-667CE14463E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A81DD0B-81EF-4565-9A1B-DEA1ADE7CBC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B0A9C937-80B2-4DD8-A06C-CAE5A713183B}">
  <ds:schemaRefs>
    <ds:schemaRef ds:uri="9fd47c19-1c4a-4d7d-b342-c10cef269344"/>
    <ds:schemaRef ds:uri="http://schemas.microsoft.com/office/2006/documentManagement/types"/>
    <ds:schemaRef ds:uri="http://schemas.microsoft.com/office/infopath/2007/PartnerControls"/>
    <ds:schemaRef ds:uri="a5f32de4-e402-4188-b034-e71ca7d22e5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schemas.microsoft.com/sharepoint/v3"/>
    <ds:schemaRef ds:uri="98c66cb3-df93-4064-8ed4-8a3239383991"/>
    <ds:schemaRef ds:uri="http://purl.org/dc/terms/"/>
    <ds:schemaRef ds:uri="08dd40ec-d54f-4948-9a0d-aded732edd5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86EE517A-A8F7-4857-885A-79449E8E9D5E}">
  <ds:schemaRefs>
    <ds:schemaRef ds:uri="08dd40ec-d54f-4948-9a0d-aded732edd5e"/>
    <ds:schemaRef ds:uri="98c66cb3-df93-4064-8ed4-8a3239383991"/>
    <ds:schemaRef ds:uri="9fd47c19-1c4a-4d7d-b342-c10cef269344"/>
    <ds:schemaRef ds:uri="a5f32de4-e402-4188-b034-e71ca7d22e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9C6E980E-8820-43C6-A3C0-FCA799C365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953</Words>
  <Application>Microsoft Office PowerPoint</Application>
  <PresentationFormat>Widescreen</PresentationFormat>
  <Paragraphs>124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DSE_Presentation-Bl</vt:lpstr>
      <vt:lpstr>Custom Design</vt:lpstr>
      <vt:lpstr>ePlan Webinar</vt:lpstr>
      <vt:lpstr>Introduction</vt:lpstr>
      <vt:lpstr>Agenda</vt:lpstr>
      <vt:lpstr>Purpose of SCFF</vt:lpstr>
      <vt:lpstr>Online resources and SCFF Validation Service</vt:lpstr>
      <vt:lpstr>Validation Rules</vt:lpstr>
      <vt:lpstr>Validation Rules</vt:lpstr>
      <vt:lpstr>CAD-VR01:  Single CAD Format File Validity</vt:lpstr>
      <vt:lpstr>CAD-VR01:  Single CAD Format File Validity</vt:lpstr>
      <vt:lpstr>CAD-VR02 – Geometrical Feature Existence in Standard CAD Layers</vt:lpstr>
      <vt:lpstr>CAD-VR02 – Geometrical Feature Existence in Standard CAD Layers</vt:lpstr>
      <vt:lpstr>CAD-VR03 – Expected Feature Types</vt:lpstr>
      <vt:lpstr>Text Labels Required</vt:lpstr>
      <vt:lpstr>CAD-VR04 – Text Labels Required</vt:lpstr>
      <vt:lpstr>Validation Example</vt:lpstr>
      <vt:lpstr>CAD-VR05 – Naming Convention</vt:lpstr>
      <vt:lpstr>Example of Incorrect Naming Convention</vt:lpstr>
      <vt:lpstr>SCFF Defined CAD Layers document</vt:lpstr>
      <vt:lpstr>Validated DXF which is SCFF compliant</vt:lpstr>
      <vt:lpstr>Supplying SCFF for PDF Plan Applications</vt:lpstr>
      <vt:lpstr>Supplying SCFF to the  CAD to ePlan Converter Tool</vt:lpstr>
      <vt:lpstr>CAD to ePlan Converter</vt:lpstr>
      <vt:lpstr>Questions and discussion?</vt:lpstr>
      <vt:lpstr>Conclusion</vt:lpstr>
      <vt:lpstr>Finally…..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SPEAR and ePlan update</dc:title>
  <dc:creator>Susannah Maley (DELWP)</dc:creator>
  <cp:lastModifiedBy>Leanne J Dillon-Thomas (DELWP)</cp:lastModifiedBy>
  <cp:revision>2</cp:revision>
  <dcterms:created xsi:type="dcterms:W3CDTF">2020-10-09T07:14:32Z</dcterms:created>
  <dcterms:modified xsi:type="dcterms:W3CDTF">2021-02-26T03:32:52Z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tion">
    <vt:lpwstr>6;#Subdivision|d01e1b3b-9a60-4abc-9d99-b97e80e2e194</vt:lpwstr>
  </property>
  <property fmtid="{D5CDD505-2E9C-101B-9397-08002B2CF9AE}" pid="3" name="Group1">
    <vt:lpwstr>5;#Local Infrastructure|35232ce7-1039-46ab-a331-4c8e969be43f</vt:lpwstr>
  </property>
  <property fmtid="{D5CDD505-2E9C-101B-9397-08002B2CF9AE}" pid="4" name="Location_x0020_Type">
    <vt:lpwstr/>
  </property>
  <property fmtid="{D5CDD505-2E9C-101B-9397-08002B2CF9AE}" pid="5" name="Copyright Licence Name">
    <vt:lpwstr/>
  </property>
  <property fmtid="{D5CDD505-2E9C-101B-9397-08002B2CF9AE}" pid="6" name="Location Type">
    <vt:lpwstr/>
  </property>
  <property fmtid="{D5CDD505-2E9C-101B-9397-08002B2CF9AE}" pid="7" name="Reference Type">
    <vt:lpwstr/>
  </property>
  <property fmtid="{D5CDD505-2E9C-101B-9397-08002B2CF9AE}" pid="8" name="Sub-Section">
    <vt:lpwstr/>
  </property>
  <property fmtid="{D5CDD505-2E9C-101B-9397-08002B2CF9AE}" pid="9" name="Division">
    <vt:lpwstr>4;#Land Use Victoria|df55b370-7608-494b-9fb4-f51a3f958028</vt:lpwstr>
  </property>
  <property fmtid="{D5CDD505-2E9C-101B-9397-08002B2CF9AE}" pid="10" name="Dissemination Limiting Marker">
    <vt:lpwstr>2;#FOUO|955eb6fc-b35a-4808-8aa5-31e514fa3f26</vt:lpwstr>
  </property>
  <property fmtid="{D5CDD505-2E9C-101B-9397-08002B2CF9AE}" pid="11" name="Agency">
    <vt:lpwstr>1;#Department of Environment, Land, Water and Planning|607a3f87-1228-4cd9-82a5-076aa8776274</vt:lpwstr>
  </property>
  <property fmtid="{D5CDD505-2E9C-101B-9397-08002B2CF9AE}" pid="12" name="Security Classification">
    <vt:lpwstr>3;#Unclassified|7fa379f4-4aba-4692-ab80-7d39d3a23cf4</vt:lpwstr>
  </property>
  <property fmtid="{D5CDD505-2E9C-101B-9397-08002B2CF9AE}" pid="13" name="o2e611f6ba3e4c8f9a895dfb7980639e">
    <vt:lpwstr/>
  </property>
  <property fmtid="{D5CDD505-2E9C-101B-9397-08002B2CF9AE}" pid="14" name="ContentTypeId">
    <vt:lpwstr>0x0101002517F445A0F35E449C98AAD631F2B03805010077B3CB759720A7488FDD9C45D477F1EB</vt:lpwstr>
  </property>
  <property fmtid="{D5CDD505-2E9C-101B-9397-08002B2CF9AE}" pid="15" name="ld508a88e6264ce89693af80a72862cb">
    <vt:lpwstr/>
  </property>
  <property fmtid="{D5CDD505-2E9C-101B-9397-08002B2CF9AE}" pid="16" name="Branch">
    <vt:lpwstr>7;#Land Registry Services|49f83574-4e0d-42dc-acdb-b58e9d81ab9b</vt:lpwstr>
  </property>
  <property fmtid="{D5CDD505-2E9C-101B-9397-08002B2CF9AE}" pid="17" name="Projects">
    <vt:lpwstr/>
  </property>
  <property fmtid="{D5CDD505-2E9C-101B-9397-08002B2CF9AE}" pid="18" name="Copyright License Type">
    <vt:lpwstr/>
  </property>
  <property fmtid="{D5CDD505-2E9C-101B-9397-08002B2CF9AE}" pid="19" name="SharedWithUsers">
    <vt:lpwstr>19;#Hamed Olfat (DELWP);#765;#Eddie S Cichocki (DELWP);#23;#Mark A Briffa (DELWP);#25;#Susannah Maley (DELWP);#18;#Louis J Lazzaro (DELWP);#32;#Anthony J Campbell (DELWP)</vt:lpwstr>
  </property>
  <property fmtid="{D5CDD505-2E9C-101B-9397-08002B2CF9AE}" pid="20" name="Reference_x0020_Type">
    <vt:lpwstr/>
  </property>
  <property fmtid="{D5CDD505-2E9C-101B-9397-08002B2CF9AE}" pid="21" name="MSIP_Label_4257e2ab-f512-40e2-9c9a-c64247360765_Enabled">
    <vt:lpwstr>true</vt:lpwstr>
  </property>
  <property fmtid="{D5CDD505-2E9C-101B-9397-08002B2CF9AE}" pid="22" name="MSIP_Label_4257e2ab-f512-40e2-9c9a-c64247360765_SetDate">
    <vt:lpwstr>2021-02-03T22:11:41Z</vt:lpwstr>
  </property>
  <property fmtid="{D5CDD505-2E9C-101B-9397-08002B2CF9AE}" pid="23" name="MSIP_Label_4257e2ab-f512-40e2-9c9a-c64247360765_Method">
    <vt:lpwstr>Privileged</vt:lpwstr>
  </property>
  <property fmtid="{D5CDD505-2E9C-101B-9397-08002B2CF9AE}" pid="24" name="MSIP_Label_4257e2ab-f512-40e2-9c9a-c64247360765_Name">
    <vt:lpwstr>OFFICIAL</vt:lpwstr>
  </property>
  <property fmtid="{D5CDD505-2E9C-101B-9397-08002B2CF9AE}" pid="25" name="MSIP_Label_4257e2ab-f512-40e2-9c9a-c64247360765_SiteId">
    <vt:lpwstr>e8bdd6f7-fc18-4e48-a554-7f547927223b</vt:lpwstr>
  </property>
  <property fmtid="{D5CDD505-2E9C-101B-9397-08002B2CF9AE}" pid="26" name="MSIP_Label_4257e2ab-f512-40e2-9c9a-c64247360765_ActionId">
    <vt:lpwstr>d6066d88-1370-48ba-a668-9e509eeaca0b</vt:lpwstr>
  </property>
  <property fmtid="{D5CDD505-2E9C-101B-9397-08002B2CF9AE}" pid="27" name="MSIP_Label_4257e2ab-f512-40e2-9c9a-c64247360765_ContentBits">
    <vt:lpwstr>2</vt:lpwstr>
  </property>
  <property fmtid="{D5CDD505-2E9C-101B-9397-08002B2CF9AE}" pid="28" name="_dlc_DocIdItemGuid">
    <vt:lpwstr>09587290-0872-4217-8c3f-2fa5195aa6b3</vt:lpwstr>
  </property>
</Properties>
</file>